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799263" cy="9929813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9759"/>
    <a:srgbClr val="EBAC13"/>
    <a:srgbClr val="5A481C"/>
    <a:srgbClr val="6D6E71"/>
    <a:srgbClr val="EE1C24"/>
    <a:srgbClr val="009A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2EFB6-8D39-4985-9C47-350AB57F64D0}" type="datetimeFigureOut">
              <a:rPr lang="es-CO" smtClean="0"/>
              <a:t>23/11/2017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E722-CFB2-4F15-9C19-EDFDE156D79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6172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2EFB6-8D39-4985-9C47-350AB57F64D0}" type="datetimeFigureOut">
              <a:rPr lang="es-CO" smtClean="0"/>
              <a:t>23/11/2017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E722-CFB2-4F15-9C19-EDFDE156D79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0798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2EFB6-8D39-4985-9C47-350AB57F64D0}" type="datetimeFigureOut">
              <a:rPr lang="es-CO" smtClean="0"/>
              <a:t>23/11/2017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E722-CFB2-4F15-9C19-EDFDE156D79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5362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2EFB6-8D39-4985-9C47-350AB57F64D0}" type="datetimeFigureOut">
              <a:rPr lang="es-CO" smtClean="0"/>
              <a:t>23/11/2017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E722-CFB2-4F15-9C19-EDFDE156D79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95839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2EFB6-8D39-4985-9C47-350AB57F64D0}" type="datetimeFigureOut">
              <a:rPr lang="es-CO" smtClean="0"/>
              <a:t>23/11/2017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E722-CFB2-4F15-9C19-EDFDE156D79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7387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2EFB6-8D39-4985-9C47-350AB57F64D0}" type="datetimeFigureOut">
              <a:rPr lang="es-CO" smtClean="0"/>
              <a:t>23/11/2017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E722-CFB2-4F15-9C19-EDFDE156D79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8460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2EFB6-8D39-4985-9C47-350AB57F64D0}" type="datetimeFigureOut">
              <a:rPr lang="es-CO" smtClean="0"/>
              <a:t>23/11/2017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E722-CFB2-4F15-9C19-EDFDE156D79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98741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2EFB6-8D39-4985-9C47-350AB57F64D0}" type="datetimeFigureOut">
              <a:rPr lang="es-CO" smtClean="0"/>
              <a:t>23/11/2017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E722-CFB2-4F15-9C19-EDFDE156D79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87310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2EFB6-8D39-4985-9C47-350AB57F64D0}" type="datetimeFigureOut">
              <a:rPr lang="es-CO" smtClean="0"/>
              <a:t>23/11/2017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E722-CFB2-4F15-9C19-EDFDE156D79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2731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2EFB6-8D39-4985-9C47-350AB57F64D0}" type="datetimeFigureOut">
              <a:rPr lang="es-CO" smtClean="0"/>
              <a:t>23/11/2017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E722-CFB2-4F15-9C19-EDFDE156D79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0315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2EFB6-8D39-4985-9C47-350AB57F64D0}" type="datetimeFigureOut">
              <a:rPr lang="es-CO" smtClean="0"/>
              <a:t>23/11/2017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E722-CFB2-4F15-9C19-EDFDE156D79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65774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2EFB6-8D39-4985-9C47-350AB57F64D0}" type="datetimeFigureOut">
              <a:rPr lang="es-CO" smtClean="0"/>
              <a:t>23/11/2017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3E722-CFB2-4F15-9C19-EDFDE156D79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70641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Resultado de imagen para fotos de las columnas del capitolio colombia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2415"/>
            <a:ext cx="12192000" cy="368558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9" descr="C:\Users\Alvaro Torres\Documents\formatos\Estandarización\Formatos Estandarzados\LOGO IMAGEN FORMATO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2916" y="111860"/>
            <a:ext cx="2271701" cy="66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Rectángulo redondeado"/>
          <p:cNvSpPr/>
          <p:nvPr/>
        </p:nvSpPr>
        <p:spPr>
          <a:xfrm>
            <a:off x="2438164" y="2301603"/>
            <a:ext cx="7009038" cy="1374942"/>
          </a:xfrm>
          <a:prstGeom prst="round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0" b="1"/>
          </a:p>
        </p:txBody>
      </p:sp>
      <p:sp>
        <p:nvSpPr>
          <p:cNvPr id="7" name="7 Pentágono"/>
          <p:cNvSpPr/>
          <p:nvPr/>
        </p:nvSpPr>
        <p:spPr>
          <a:xfrm rot="16200000">
            <a:off x="5154435" y="1208412"/>
            <a:ext cx="1676024" cy="6900972"/>
          </a:xfrm>
          <a:prstGeom prst="homePlate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0" b="1" dirty="0"/>
          </a:p>
        </p:txBody>
      </p:sp>
      <p:sp>
        <p:nvSpPr>
          <p:cNvPr id="8" name="8 Pentágono"/>
          <p:cNvSpPr/>
          <p:nvPr/>
        </p:nvSpPr>
        <p:spPr>
          <a:xfrm rot="5400000">
            <a:off x="5379415" y="-1887996"/>
            <a:ext cx="1234602" cy="6900972"/>
          </a:xfrm>
          <a:prstGeom prst="homePlate">
            <a:avLst/>
          </a:prstGeo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O"/>
          </a:p>
        </p:txBody>
      </p:sp>
      <p:sp>
        <p:nvSpPr>
          <p:cNvPr id="9" name="23 Cheurón"/>
          <p:cNvSpPr/>
          <p:nvPr/>
        </p:nvSpPr>
        <p:spPr>
          <a:xfrm>
            <a:off x="2546230" y="2808392"/>
            <a:ext cx="6726798" cy="728046"/>
          </a:xfrm>
          <a:prstGeom prst="chevron">
            <a:avLst/>
          </a:prstGeom>
          <a:solidFill>
            <a:srgbClr val="B3975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/>
          <a:lstStyle/>
          <a:p>
            <a:pPr algn="just"/>
            <a:r>
              <a:rPr lang="es-CO" b="1" dirty="0">
                <a:solidFill>
                  <a:schemeClr val="bg1"/>
                </a:solidFill>
              </a:rPr>
              <a:t>Proceso Legislativo y Constitucional</a:t>
            </a:r>
          </a:p>
        </p:txBody>
      </p:sp>
      <p:sp>
        <p:nvSpPr>
          <p:cNvPr id="10" name="27 Rectángulo redondeado"/>
          <p:cNvSpPr/>
          <p:nvPr/>
        </p:nvSpPr>
        <p:spPr>
          <a:xfrm>
            <a:off x="5276636" y="1665495"/>
            <a:ext cx="1440160" cy="274356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bg1"/>
                </a:solidFill>
              </a:rPr>
              <a:t>ESTRATÉGICOS</a:t>
            </a:r>
            <a:endParaRPr lang="es-CO" sz="1400" b="1" dirty="0">
              <a:solidFill>
                <a:schemeClr val="bg1"/>
              </a:solidFill>
            </a:endParaRPr>
          </a:p>
        </p:txBody>
      </p:sp>
      <p:sp>
        <p:nvSpPr>
          <p:cNvPr id="11" name="28 Rectángulo redondeado"/>
          <p:cNvSpPr/>
          <p:nvPr/>
        </p:nvSpPr>
        <p:spPr>
          <a:xfrm>
            <a:off x="5216451" y="4086749"/>
            <a:ext cx="1585882" cy="274356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>
                <a:solidFill>
                  <a:schemeClr val="bg1"/>
                </a:solidFill>
              </a:rPr>
              <a:t>DE APOYO</a:t>
            </a:r>
          </a:p>
        </p:txBody>
      </p:sp>
      <p:sp>
        <p:nvSpPr>
          <p:cNvPr id="12" name="29 Rectángulo redondeado"/>
          <p:cNvSpPr/>
          <p:nvPr/>
        </p:nvSpPr>
        <p:spPr>
          <a:xfrm>
            <a:off x="5276636" y="2426442"/>
            <a:ext cx="1440160" cy="275465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 smtClean="0">
                <a:solidFill>
                  <a:schemeClr val="bg1"/>
                </a:solidFill>
              </a:rPr>
              <a:t>MISIONAL</a:t>
            </a:r>
            <a:endParaRPr lang="es-CO" sz="900" b="1" dirty="0">
              <a:solidFill>
                <a:schemeClr val="bg1"/>
              </a:solidFill>
            </a:endParaRPr>
          </a:p>
        </p:txBody>
      </p:sp>
      <p:sp>
        <p:nvSpPr>
          <p:cNvPr id="13" name="37 Rectángulo redondeado"/>
          <p:cNvSpPr/>
          <p:nvPr/>
        </p:nvSpPr>
        <p:spPr>
          <a:xfrm>
            <a:off x="1481965" y="1119681"/>
            <a:ext cx="520079" cy="556121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wrap="none" rtlCol="0" anchor="ctr" anchorCtr="0"/>
          <a:lstStyle/>
          <a:p>
            <a:pPr algn="ctr"/>
            <a:r>
              <a:rPr lang="es-CO" b="1" dirty="0" smtClean="0">
                <a:solidFill>
                  <a:schemeClr val="bg2">
                    <a:lumMod val="50000"/>
                  </a:schemeClr>
                </a:solidFill>
              </a:rPr>
              <a:t>NECESIDADES  DE  LOS  </a:t>
            </a:r>
            <a:r>
              <a:rPr lang="es-CO" b="1" dirty="0">
                <a:solidFill>
                  <a:schemeClr val="bg2">
                    <a:lumMod val="50000"/>
                  </a:schemeClr>
                </a:solidFill>
              </a:rPr>
              <a:t>CIUDADANOS</a:t>
            </a:r>
          </a:p>
        </p:txBody>
      </p:sp>
      <p:sp>
        <p:nvSpPr>
          <p:cNvPr id="14" name="38 Rectángulo redondeado"/>
          <p:cNvSpPr/>
          <p:nvPr/>
        </p:nvSpPr>
        <p:spPr>
          <a:xfrm>
            <a:off x="9813168" y="1040280"/>
            <a:ext cx="486965" cy="556121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s-CO" b="1" dirty="0">
                <a:solidFill>
                  <a:schemeClr val="bg2">
                    <a:lumMod val="50000"/>
                  </a:schemeClr>
                </a:solidFill>
              </a:rPr>
              <a:t>NECESIDADES </a:t>
            </a:r>
            <a:r>
              <a:rPr lang="es-CO" b="1" dirty="0" smtClean="0">
                <a:solidFill>
                  <a:schemeClr val="bg2">
                    <a:lumMod val="50000"/>
                  </a:schemeClr>
                </a:solidFill>
              </a:rPr>
              <a:t>DE LOS  CIUDADANOS SATISFECHAS</a:t>
            </a:r>
            <a:endParaRPr lang="es-CO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5" name="46 Pentágono"/>
          <p:cNvSpPr/>
          <p:nvPr/>
        </p:nvSpPr>
        <p:spPr>
          <a:xfrm rot="5400000">
            <a:off x="4023349" y="342574"/>
            <a:ext cx="637389" cy="2008454"/>
          </a:xfrm>
          <a:prstGeom prst="homePlate">
            <a:avLst/>
          </a:prstGeom>
          <a:solidFill>
            <a:srgbClr val="B3975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CO" sz="1200" b="1" dirty="0">
                <a:solidFill>
                  <a:schemeClr val="bg1"/>
                </a:solidFill>
              </a:rPr>
              <a:t>Direccionamiento </a:t>
            </a:r>
            <a:endParaRPr lang="es-CO" sz="1200" b="1" dirty="0" smtClean="0">
              <a:solidFill>
                <a:schemeClr val="bg1"/>
              </a:solidFill>
            </a:endParaRPr>
          </a:p>
          <a:p>
            <a:pPr algn="ctr"/>
            <a:r>
              <a:rPr lang="es-CO" sz="1200" b="1" dirty="0" smtClean="0">
                <a:solidFill>
                  <a:schemeClr val="bg1"/>
                </a:solidFill>
              </a:rPr>
              <a:t>Estratégico</a:t>
            </a:r>
            <a:endParaRPr lang="es-CO" sz="1200" b="1" dirty="0">
              <a:solidFill>
                <a:schemeClr val="bg1"/>
              </a:solidFill>
            </a:endParaRPr>
          </a:p>
        </p:txBody>
      </p:sp>
      <p:sp>
        <p:nvSpPr>
          <p:cNvPr id="16" name="47 Pentágono"/>
          <p:cNvSpPr/>
          <p:nvPr/>
        </p:nvSpPr>
        <p:spPr>
          <a:xfrm rot="5400000">
            <a:off x="7091647" y="330507"/>
            <a:ext cx="661522" cy="2008454"/>
          </a:xfrm>
          <a:prstGeom prst="homePlate">
            <a:avLst/>
          </a:prstGeom>
          <a:solidFill>
            <a:srgbClr val="B3975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b" anchorCtr="0"/>
          <a:lstStyle/>
          <a:p>
            <a:pPr algn="ctr"/>
            <a:r>
              <a:rPr lang="es-CO" sz="1200" b="1" dirty="0" smtClean="0">
                <a:solidFill>
                  <a:schemeClr val="bg1"/>
                </a:solidFill>
              </a:rPr>
              <a:t>Conocimiento </a:t>
            </a:r>
          </a:p>
          <a:p>
            <a:pPr algn="ctr"/>
            <a:r>
              <a:rPr lang="es-CO" sz="1200" b="1" dirty="0" smtClean="0">
                <a:solidFill>
                  <a:schemeClr val="bg1"/>
                </a:solidFill>
              </a:rPr>
              <a:t>Corporativo</a:t>
            </a:r>
            <a:endParaRPr lang="es-CO" sz="1200" b="1" dirty="0">
              <a:solidFill>
                <a:schemeClr val="bg1"/>
              </a:solidFill>
            </a:endParaRPr>
          </a:p>
        </p:txBody>
      </p:sp>
      <p:sp>
        <p:nvSpPr>
          <p:cNvPr id="18" name="49 Pentágono"/>
          <p:cNvSpPr/>
          <p:nvPr/>
        </p:nvSpPr>
        <p:spPr>
          <a:xfrm rot="16200000">
            <a:off x="3361559" y="4347456"/>
            <a:ext cx="434626" cy="1526342"/>
          </a:xfrm>
          <a:prstGeom prst="homePlate">
            <a:avLst/>
          </a:prstGeom>
          <a:solidFill>
            <a:srgbClr val="B3975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 anchorCtr="0"/>
          <a:lstStyle/>
          <a:p>
            <a:pPr algn="ctr"/>
            <a:r>
              <a:rPr lang="es-CO" sz="1000" b="1" dirty="0">
                <a:solidFill>
                  <a:schemeClr val="bg1"/>
                </a:solidFill>
              </a:rPr>
              <a:t>Gestión del Talento Humano</a:t>
            </a:r>
          </a:p>
        </p:txBody>
      </p:sp>
      <p:sp>
        <p:nvSpPr>
          <p:cNvPr id="21" name="53 Pentágono"/>
          <p:cNvSpPr/>
          <p:nvPr/>
        </p:nvSpPr>
        <p:spPr>
          <a:xfrm rot="16200000">
            <a:off x="4196768" y="3914487"/>
            <a:ext cx="508994" cy="1313532"/>
          </a:xfrm>
          <a:prstGeom prst="homePlate">
            <a:avLst/>
          </a:prstGeom>
          <a:solidFill>
            <a:srgbClr val="B3975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 anchorCtr="0"/>
          <a:lstStyle/>
          <a:p>
            <a:pPr algn="ctr"/>
            <a:r>
              <a:rPr lang="es-CO" sz="1000" b="1" dirty="0">
                <a:solidFill>
                  <a:schemeClr val="bg1"/>
                </a:solidFill>
              </a:rPr>
              <a:t>Gestión Jurídica  y Contractual</a:t>
            </a:r>
          </a:p>
        </p:txBody>
      </p:sp>
      <p:sp>
        <p:nvSpPr>
          <p:cNvPr id="23" name="55 Pentágono"/>
          <p:cNvSpPr/>
          <p:nvPr/>
        </p:nvSpPr>
        <p:spPr>
          <a:xfrm rot="16200000">
            <a:off x="5909493" y="3899171"/>
            <a:ext cx="373867" cy="1479291"/>
          </a:xfrm>
          <a:prstGeom prst="homePlate">
            <a:avLst/>
          </a:prstGeom>
          <a:solidFill>
            <a:srgbClr val="B3975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 anchorCtr="0"/>
          <a:lstStyle/>
          <a:p>
            <a:pPr algn="ctr"/>
            <a:r>
              <a:rPr lang="es-CO" sz="1000" b="1" dirty="0">
                <a:solidFill>
                  <a:schemeClr val="bg1"/>
                </a:solidFill>
              </a:rPr>
              <a:t>Gestión </a:t>
            </a:r>
            <a:r>
              <a:rPr lang="es-CO" sz="1000" b="1" dirty="0" smtClean="0">
                <a:solidFill>
                  <a:schemeClr val="bg1"/>
                </a:solidFill>
              </a:rPr>
              <a:t>Financiera</a:t>
            </a:r>
            <a:endParaRPr lang="es-CO" sz="1000" b="1" dirty="0">
              <a:solidFill>
                <a:schemeClr val="bg1"/>
              </a:solidFill>
            </a:endParaRPr>
          </a:p>
        </p:txBody>
      </p:sp>
      <p:sp>
        <p:nvSpPr>
          <p:cNvPr id="25" name="57 Rectángulo redondeado"/>
          <p:cNvSpPr/>
          <p:nvPr/>
        </p:nvSpPr>
        <p:spPr>
          <a:xfrm>
            <a:off x="2546229" y="5899403"/>
            <a:ext cx="6858029" cy="834652"/>
          </a:xfrm>
          <a:prstGeom prst="round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0" b="1"/>
          </a:p>
        </p:txBody>
      </p:sp>
      <p:sp>
        <p:nvSpPr>
          <p:cNvPr id="27" name="25 Cheurón"/>
          <p:cNvSpPr/>
          <p:nvPr/>
        </p:nvSpPr>
        <p:spPr>
          <a:xfrm>
            <a:off x="4650162" y="6348422"/>
            <a:ext cx="2643571" cy="285466"/>
          </a:xfrm>
          <a:prstGeom prst="chevron">
            <a:avLst/>
          </a:prstGeom>
          <a:solidFill>
            <a:srgbClr val="B3975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/>
          <a:lstStyle/>
          <a:p>
            <a:pPr algn="just"/>
            <a:r>
              <a:rPr lang="es-CO" sz="1050" b="1" dirty="0">
                <a:solidFill>
                  <a:schemeClr val="bg1"/>
                </a:solidFill>
              </a:rPr>
              <a:t>Control, Evaluación y Seguimiento</a:t>
            </a:r>
          </a:p>
        </p:txBody>
      </p:sp>
      <p:sp>
        <p:nvSpPr>
          <p:cNvPr id="28" name="30 Rectángulo redondeado"/>
          <p:cNvSpPr/>
          <p:nvPr/>
        </p:nvSpPr>
        <p:spPr>
          <a:xfrm>
            <a:off x="5216451" y="5983701"/>
            <a:ext cx="1585882" cy="280422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50" b="1" dirty="0">
                <a:solidFill>
                  <a:schemeClr val="bg1"/>
                </a:solidFill>
              </a:rPr>
              <a:t>DE EVALUACIÓN</a:t>
            </a:r>
          </a:p>
        </p:txBody>
      </p:sp>
      <p:sp>
        <p:nvSpPr>
          <p:cNvPr id="32" name="Título 1"/>
          <p:cNvSpPr>
            <a:spLocks noGrp="1"/>
          </p:cNvSpPr>
          <p:nvPr>
            <p:ph type="title"/>
          </p:nvPr>
        </p:nvSpPr>
        <p:spPr>
          <a:xfrm>
            <a:off x="3755384" y="216529"/>
            <a:ext cx="3854106" cy="564504"/>
          </a:xfrm>
        </p:spPr>
        <p:txBody>
          <a:bodyPr>
            <a:normAutofit fontScale="90000"/>
          </a:bodyPr>
          <a:lstStyle/>
          <a:p>
            <a:r>
              <a:rPr lang="es-CO" sz="3600" b="1" dirty="0" smtClean="0"/>
              <a:t>Mapa de </a:t>
            </a:r>
            <a:r>
              <a:rPr lang="es-CO" sz="3600" b="1" dirty="0" smtClean="0"/>
              <a:t>Procesos V4</a:t>
            </a:r>
            <a:endParaRPr lang="es-CO" sz="3600" b="1" dirty="0"/>
          </a:p>
        </p:txBody>
      </p:sp>
      <p:sp>
        <p:nvSpPr>
          <p:cNvPr id="24" name="51 Pentágono"/>
          <p:cNvSpPr/>
          <p:nvPr/>
        </p:nvSpPr>
        <p:spPr>
          <a:xfrm rot="16200000">
            <a:off x="7937157" y="4488171"/>
            <a:ext cx="390788" cy="1288749"/>
          </a:xfrm>
          <a:prstGeom prst="homePlate">
            <a:avLst/>
          </a:prstGeom>
          <a:solidFill>
            <a:srgbClr val="B3975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 anchorCtr="0"/>
          <a:lstStyle/>
          <a:p>
            <a:pPr algn="ctr"/>
            <a:r>
              <a:rPr lang="es-CO" sz="1000" b="1" dirty="0">
                <a:solidFill>
                  <a:schemeClr val="bg1"/>
                </a:solidFill>
              </a:rPr>
              <a:t>Gestión de las </a:t>
            </a:r>
            <a:r>
              <a:rPr lang="es-CO" sz="1000" b="1" dirty="0" smtClean="0">
                <a:solidFill>
                  <a:schemeClr val="bg1"/>
                </a:solidFill>
              </a:rPr>
              <a:t>TIC</a:t>
            </a:r>
            <a:endParaRPr lang="es-CO" sz="1000" b="1" dirty="0">
              <a:solidFill>
                <a:schemeClr val="bg1"/>
              </a:solidFill>
            </a:endParaRPr>
          </a:p>
        </p:txBody>
      </p:sp>
      <p:sp>
        <p:nvSpPr>
          <p:cNvPr id="30" name="54 Pentágono"/>
          <p:cNvSpPr/>
          <p:nvPr/>
        </p:nvSpPr>
        <p:spPr>
          <a:xfrm rot="16200000">
            <a:off x="7543624" y="3998196"/>
            <a:ext cx="441335" cy="1254438"/>
          </a:xfrm>
          <a:prstGeom prst="homePlate">
            <a:avLst>
              <a:gd name="adj" fmla="val 42328"/>
            </a:avLst>
          </a:prstGeom>
          <a:solidFill>
            <a:srgbClr val="B3975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 anchorCtr="0"/>
          <a:lstStyle/>
          <a:p>
            <a:pPr algn="ctr"/>
            <a:r>
              <a:rPr lang="es-CO" sz="1000" b="1" dirty="0">
                <a:solidFill>
                  <a:schemeClr val="bg1"/>
                </a:solidFill>
              </a:rPr>
              <a:t>Gestión de Servicios</a:t>
            </a:r>
          </a:p>
        </p:txBody>
      </p:sp>
      <p:sp>
        <p:nvSpPr>
          <p:cNvPr id="37" name="36 Flecha derecha"/>
          <p:cNvSpPr/>
          <p:nvPr/>
        </p:nvSpPr>
        <p:spPr>
          <a:xfrm rot="16200000">
            <a:off x="7375575" y="5252483"/>
            <a:ext cx="225203" cy="891684"/>
          </a:xfrm>
          <a:prstGeom prst="rightArrow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8" name="37 Flecha derecha"/>
          <p:cNvSpPr/>
          <p:nvPr/>
        </p:nvSpPr>
        <p:spPr>
          <a:xfrm rot="5400000">
            <a:off x="4658008" y="5248089"/>
            <a:ext cx="225203" cy="891684"/>
          </a:xfrm>
          <a:prstGeom prst="rightArrow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0" name="39 Flecha derecha"/>
          <p:cNvSpPr/>
          <p:nvPr/>
        </p:nvSpPr>
        <p:spPr>
          <a:xfrm rot="5400000">
            <a:off x="3497805" y="1606611"/>
            <a:ext cx="225203" cy="891684"/>
          </a:xfrm>
          <a:prstGeom prst="rightArrow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1" name="40 Flecha derecha"/>
          <p:cNvSpPr/>
          <p:nvPr/>
        </p:nvSpPr>
        <p:spPr>
          <a:xfrm rot="16200000">
            <a:off x="8019948" y="1621347"/>
            <a:ext cx="225203" cy="891684"/>
          </a:xfrm>
          <a:prstGeom prst="rightArrow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9" name="18 Flecha curvada hacia la izquierda"/>
          <p:cNvSpPr/>
          <p:nvPr/>
        </p:nvSpPr>
        <p:spPr>
          <a:xfrm>
            <a:off x="9816680" y="1050789"/>
            <a:ext cx="1019486" cy="5693775"/>
          </a:xfrm>
          <a:prstGeom prst="curvedLeftArrow">
            <a:avLst/>
          </a:prstGeom>
          <a:solidFill>
            <a:srgbClr val="B397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42" name="41 Flecha curvada hacia la izquierda"/>
          <p:cNvSpPr/>
          <p:nvPr/>
        </p:nvSpPr>
        <p:spPr>
          <a:xfrm rot="10800000">
            <a:off x="1208686" y="1003972"/>
            <a:ext cx="1056294" cy="5693775"/>
          </a:xfrm>
          <a:prstGeom prst="curvedLeftArrow">
            <a:avLst/>
          </a:prstGeom>
          <a:solidFill>
            <a:srgbClr val="B397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31" name="55 Pentágono"/>
          <p:cNvSpPr/>
          <p:nvPr/>
        </p:nvSpPr>
        <p:spPr>
          <a:xfrm rot="16200000">
            <a:off x="5900610" y="4392901"/>
            <a:ext cx="390786" cy="1479291"/>
          </a:xfrm>
          <a:prstGeom prst="homePlate">
            <a:avLst/>
          </a:prstGeom>
          <a:solidFill>
            <a:srgbClr val="B3975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 anchorCtr="0"/>
          <a:lstStyle/>
          <a:p>
            <a:pPr algn="ctr"/>
            <a:r>
              <a:rPr lang="es-CO" sz="1000" b="1" dirty="0">
                <a:solidFill>
                  <a:schemeClr val="bg1"/>
                </a:solidFill>
              </a:rPr>
              <a:t>Gestión </a:t>
            </a:r>
            <a:r>
              <a:rPr lang="es-CO" sz="1000" b="1" dirty="0" smtClean="0">
                <a:solidFill>
                  <a:schemeClr val="bg1"/>
                </a:solidFill>
              </a:rPr>
              <a:t>Documental</a:t>
            </a:r>
            <a:endParaRPr lang="es-CO" sz="1000" b="1" dirty="0">
              <a:solidFill>
                <a:schemeClr val="bg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1019" y="6491155"/>
            <a:ext cx="13195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800" dirty="0" smtClean="0"/>
              <a:t>Ajustado mediante ACCI 04</a:t>
            </a:r>
          </a:p>
          <a:p>
            <a:r>
              <a:rPr lang="es-CO" sz="800" dirty="0" smtClean="0"/>
              <a:t> de julio 18 de 2017</a:t>
            </a:r>
          </a:p>
        </p:txBody>
      </p:sp>
    </p:spTree>
    <p:extLst>
      <p:ext uri="{BB962C8B-B14F-4D97-AF65-F5344CB8AC3E}">
        <p14:creationId xmlns:p14="http://schemas.microsoft.com/office/powerpoint/2010/main" val="1568795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890</TotalTime>
  <Words>61</Words>
  <Application>Microsoft Office PowerPoint</Application>
  <PresentationFormat>Panorámica</PresentationFormat>
  <Paragraphs>21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Mapa de Procesos V4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PROPUESTA MAPA DE PROCESOS</dc:title>
  <dc:creator>manuel aleman</dc:creator>
  <cp:lastModifiedBy>dary hurtado</cp:lastModifiedBy>
  <cp:revision>34</cp:revision>
  <cp:lastPrinted>2017-06-06T15:25:17Z</cp:lastPrinted>
  <dcterms:created xsi:type="dcterms:W3CDTF">2017-04-17T20:55:45Z</dcterms:created>
  <dcterms:modified xsi:type="dcterms:W3CDTF">2017-11-23T15:34:24Z</dcterms:modified>
</cp:coreProperties>
</file>